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369" r:id="rId3"/>
    <p:sldId id="382" r:id="rId4"/>
    <p:sldId id="374" r:id="rId5"/>
    <p:sldId id="376" r:id="rId6"/>
    <p:sldId id="377" r:id="rId7"/>
    <p:sldId id="378" r:id="rId8"/>
    <p:sldId id="379" r:id="rId9"/>
    <p:sldId id="383" r:id="rId10"/>
    <p:sldId id="380" r:id="rId11"/>
    <p:sldId id="381" r:id="rId12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1523C"/>
    <a:srgbClr val="ED1B24"/>
    <a:srgbClr val="2E3192"/>
    <a:srgbClr val="CC0000"/>
    <a:srgbClr val="990033"/>
    <a:srgbClr val="EF50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29" autoAdjust="0"/>
  </p:normalViewPr>
  <p:slideViewPr>
    <p:cSldViewPr>
      <p:cViewPr varScale="1">
        <p:scale>
          <a:sx n="98" d="100"/>
          <a:sy n="98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D79BBE-D9B9-4128-9488-5F88E453DD6F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336F09-67EE-46B0-AE5B-33AAA3CA6D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3547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888997-D3F5-46CE-89AA-99200EF4FBDC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CD1300-0D1B-4F9B-A521-2B012E3ED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975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C7BD55-2CFB-4989-9ED9-56EC9F28EC2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10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11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938640-D807-4C80-84A4-413239939600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3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33E165-F2C2-44B3-AEB5-92DAC8388FF5}" type="slidenum">
              <a:rPr lang="ru-RU" altLang="ru-RU" sz="1200">
                <a:latin typeface="Calibri" pitchFamily="34" charset="0"/>
              </a:rPr>
              <a:pPr algn="r"/>
              <a:t>4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5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6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7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8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9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E372-058D-4C62-870C-9FEE8E83D8FB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140A2-E9EC-45D8-9F8E-461970AF8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9D6E9-3ED8-4AE4-B952-998B53537A1C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AF725-A9DC-412D-9331-D48EB32A4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E0C3-8ADB-4026-8B4E-14F66F405B53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6814-E787-4AD0-90B3-049901F75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112C-7959-49DC-AD70-7A54C23F4876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2455-BD47-46B9-A9B0-CB947A4BA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6AB79-5C82-423E-B29A-2BB6443D290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B2727-5717-405C-8F82-4918D7535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86F4-5530-4469-B393-9C967C9C1CE6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B9246-3204-4DF1-A3AB-50B1815D6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7F7C-CB10-4D86-AF93-FF50AE6FD93F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F984-3BA1-46AE-8840-4612DBCF8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EA14-DAB1-4970-89B4-38B0F3D3F90B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2EF5-B684-4E32-A21E-CAB4FFCEA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1FFD0-EFCB-49E2-91A0-98AC67061EEC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1438B-874B-4A90-AB1D-A13E5A158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5616-2111-4D47-B9EA-8A849D4D1DC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395B-58D2-42DA-A2D0-F45048D1F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11F9-DE61-40DE-9FE8-F994DC8EA4E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38ED-06D0-4B3B-B8DD-0940E202D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33A25D-E5DA-4571-93FE-7FD9BE7BA845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FD045F-1876-4678-AC54-9A9744442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368926" y="1923678"/>
            <a:ext cx="8369300" cy="1441450"/>
          </a:xfrm>
          <a:prstGeom prst="rect">
            <a:avLst/>
          </a:prstGeom>
          <a:solidFill>
            <a:schemeClr val="accent3">
              <a:lumMod val="40000"/>
              <a:lumOff val="60000"/>
              <a:alpha val="51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в ситуации коррупционной направленности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1487773" y="1459333"/>
            <a:ext cx="7476715" cy="338554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ИСПОЛЬЗОВАНИЕ ИНФОРМАЦИИ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84213" y="2068128"/>
            <a:ext cx="8280276" cy="2893100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может сообщать и использовать служебную информацию только при соблюдении действующих в Рособрнадзоре норм и требований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обязан принимать соответствующие меры для обеспечения гарантии безопасности и конфиденциальности информации, за которую он несет ответственность или (и) которая стала известна ему в связи с исполнением служебных обязанностей;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стремиться получить доступ к служебной информации, не относящейся к его компетенции;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использовать не по назначению информацию, которую он может получить при исполнении своих служебных обязанностей или в связи с ними;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гражданский служащий Рособрнадзора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 должен задерживать официальную информацию, которая может или должна быть предана гласности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70" y="2068128"/>
            <a:ext cx="62642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трелка вниз 16"/>
          <p:cNvSpPr/>
          <p:nvPr/>
        </p:nvSpPr>
        <p:spPr>
          <a:xfrm>
            <a:off x="4267388" y="1816038"/>
            <a:ext cx="4846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267340" y="1272198"/>
            <a:ext cx="4846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1487771" y="1491630"/>
            <a:ext cx="7516875" cy="58477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ИНТЕРЕСЫ ПОСЛЕ ПРЕКРАЩЕНИЯ ГРАЖДАНСКОЙ СЛУЖБЫ, ОТНОШЕНИЯ С БЫВШИМИ ГРАЖДАНСКИМИ СЛУЖАЩИМИ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832589" y="2427734"/>
            <a:ext cx="8153732" cy="2246769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использовать свое нахождение на гражданской службе для получения предложений работы после ее завершения;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допускать, чтобы перспектива другой работы способствовала реальному или потенциальному конфликту интересов;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бывший гражданский служащий Рособрнадзора не должен действовать от имени какого бы то ни было лица или организации в деле, по которому он действовал или консультировал от имени гражданской службы;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служащий Рособрнадзора не должен оказывать особое внимание бывшим гражданским служащим и предоставлять им доступ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Рособрнадзор,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если это может создать конфликт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интересов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67694"/>
            <a:ext cx="683568" cy="273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87772" y="872088"/>
            <a:ext cx="7498549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581712" y="1272198"/>
            <a:ext cx="484632" cy="219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581712" y="2090825"/>
            <a:ext cx="484632" cy="238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0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350" y="339725"/>
            <a:ext cx="7632700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27236" y="2214693"/>
            <a:ext cx="7535863" cy="2462213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оставлять без присмотра служебные помещения, в которых работают проверяющие, и личные вещи (одежда, портфели, сумки и т.д.);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случае обнаружения после ухода посетителя на рабочем месте или в личных вещах каких-либо посторонних предметов, не предпринимая никаких самостоятельных действий, немедленно доложить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руководителю</a:t>
            </a:r>
            <a:endPara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defRPr/>
            </a:pP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499992" y="1382421"/>
            <a:ext cx="792162" cy="7924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5" y="1876357"/>
            <a:ext cx="839426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1454665" y="987574"/>
            <a:ext cx="7535862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7237" y="185312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ПРОВОКАЦИИ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771550"/>
            <a:ext cx="7126288" cy="2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ЕСЛИ ВАМ ПРЕДЛАГАЮТ ВЗЯТКУ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75655" y="1779662"/>
            <a:ext cx="7392119" cy="3108543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вести себя крайне осторожно, вежливо, без заискивания, не допуская опрометчивых высказываний, которые могли бы трактоваться взяткодателем либо как готовность, либо как категорический отказ принять взятку;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внимательно выслушать и точно запомнить предложенные Вам условия (размер сумм, наименование товаров и характер услуг, сроки и способы передачи взятки, последовательность решения вопросов);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постараться перенести вопрос о времени и месте передачи взятки до следующей беседы и предложить хорошо знакомое Вам место для следующей встречи;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 берите инициативу в разговоре на себя, больше «работайте на прием», позволяйте потенциальному взяткодателю «выговориться», сообщить Вам как можно больше информации;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 наличие у Вас диктофона постараться записать (скрытно) предложение о взятке;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подготовить письменное сообщение по данному факту</a:t>
            </a:r>
          </a:p>
          <a:p>
            <a:pPr marL="285750" indent="-285750" algn="just"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002" y="1779661"/>
            <a:ext cx="71934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1509998" y="859406"/>
            <a:ext cx="7357776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668023" y="1281780"/>
            <a:ext cx="432048" cy="475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8" name="Подзаголовок 4"/>
          <p:cNvSpPr txBox="1">
            <a:spLocks/>
          </p:cNvSpPr>
          <p:nvPr/>
        </p:nvSpPr>
        <p:spPr bwMode="auto">
          <a:xfrm>
            <a:off x="1461491" y="51470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913" y="87258"/>
            <a:ext cx="7632700" cy="156966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УГРОЗА ЖИЗНИ И ЗДОРОВЬЮ</a:t>
            </a:r>
          </a:p>
          <a:p>
            <a:pPr algn="ctr">
              <a:defRPr/>
            </a:pPr>
            <a:endParaRPr lang="ru-RU" sz="3200" b="1" u="sng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endParaRPr lang="ru-RU" sz="32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75656" y="1635646"/>
            <a:ext cx="7463854" cy="3231654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Если оказывается открытое давление или осуществляется угроза жизни и здоровью гражданского служащего Рособрнадзора или членам его семьи со стороны сотрудников проверяемой организации либо от других лиц, рекомендуется: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скрытно включить записывающее устройство;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угрожающими держать себя хладнокровно, а если их действия становятся агрессивными, срочно сообщить об угрозах в правоохранительные органы и непосредственному руководителю, вызвать руководителя проверяемой организации;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угрожают в спокойном тоне (без признаков агрессии) и выдвигают какие-либо условия, внимательно выслушать их, запомнить внешность угрожающих и пообещать подумать над их предложением;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немедленно сообщить о факте угрозы своему руководителю и написать заявление в правоохранительные органы с подробным изложением случившегося;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поступления угроз по телефону, по возможности определить номер телефона, с которого поступил звонок, и записать разговор на диктофон;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угроз  в письменной форме необходимо принять меры по сохранению возможных отпечатков пальцев на бумаге (конверте), вложив их в плотно закрываемый полиэтиленовый пакет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644008" y="1272198"/>
            <a:ext cx="612775" cy="363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18" y="1656919"/>
            <a:ext cx="827247" cy="3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3491880" y="1934067"/>
            <a:ext cx="5459746" cy="2708434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принимать меры по предотвращению конфликта интересов;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внимательно относиться к любой возможности возникновения конфликта интересов;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принять меры по преодолению возникшего конфликта интересов самостоятельно или по согласованию с руководителем;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ообщать руководителю о любом реальном или потенциальном конфликте интересов, как только Вам становится о нем известно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6084168" y="1272198"/>
            <a:ext cx="432048" cy="6353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2770" name="Picture 2" descr="http://create.chitai-gorod.ru/upload/iblock/ac1/ac1143d629b9b653d80cc1585d5fa5e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1861" y="878585"/>
            <a:ext cx="734167" cy="956642"/>
          </a:xfrm>
          <a:prstGeom prst="rect">
            <a:avLst/>
          </a:prstGeom>
          <a:noFill/>
        </p:spPr>
      </p:pic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42813" y="1934067"/>
            <a:ext cx="3024336" cy="30469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Под конфликтом интересов понимается ситуация, при которой личная заинтересованность (прямая или косвенная) государственного служащего влияет или может повлиять на надлежащее исполнение им должностных(служебных) обязанностей и при которой возникает или может возникнуть противоречие между личной заинтересованностью государственного служащего и правами и законными интересами граждан, организаций, общества или государства, способное привести к причинению вреда правам и законным интересам граждан, организаций, общества или государства</a:t>
            </a: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3491880" y="872088"/>
            <a:ext cx="5459746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ражданский служащий Рособрнадзора обязан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5267720" y="1462385"/>
            <a:ext cx="3744416" cy="46166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УЧАСТИЕ В ПОЛИТИЧЕСКОЙ ДЕЯТЕЛЬНОСТИ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5424429" y="2340066"/>
            <a:ext cx="3600400" cy="2246769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 учетом соблюдения своих конституционных прав гражданский служащий Рособрнадзора обязан следить за тем, чтобы его участие в политической деятельности, причастность к политической полемике не влияли на уверенность граждан и руководителей в его способности беспристрастно исполнять служебные обязанности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35175"/>
            <a:ext cx="776288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1331914" y="1483241"/>
            <a:ext cx="3456110" cy="338554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ПОДАРКИ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2807804" y="1846349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6905648" y="193678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611560" y="2139702"/>
            <a:ext cx="4752528" cy="2893100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просить (принимать) подарки (услуги, приглашения и любые другие выгоды), предназначенные для него или для членов его семьи, родственников, а также для лиц или организаций, с которыми гражданский служащий Рособрнадзора имеет или имел отношения, способные повлиять или создать видимость влияния на его беспристрастность, стать вознаграждением или создать видимость вознаграждения, имеющего отношение к исполняемым служебным обязанностям;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обычное гостеприимство и личные подарки в допускаемых законодательством формах и размерах не должны создавать конфликт интересов или его видимость</a:t>
            </a: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1548135" y="1295184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8460432" y="1272198"/>
            <a:ext cx="360040" cy="1757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1487773" y="1742978"/>
            <a:ext cx="7476715" cy="369332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ОТНОШЕНИЕ К НЕНАДЛЕЖАЩЕЙ ВЫГОДЕ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87772" y="2355726"/>
            <a:ext cx="7463855" cy="2462213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сли гражданскому служащему Рособрнадзора предлагается ненадлежащая выгода, то с целью обеспечения своей безопасности он обязан принять следующие меры: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отказаться от ненадлежащей выгоды;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попытаться установить лицо, сделавшее такое предложение;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избегать длительных контактов, связанных с предложением ненадлежащей выгоды;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случае, если ненадлежащую выгоду нельзя ни отклонить, ни возвратить отправителю, она должна быть передана соответствующим государственным органам;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довести факт предложения ненадлежащей выгоды до сведения руководителя;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продолжать работу в обычном порядке, в особенности с делом, в связи с которым была предложена ненадлежащая выгода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045" y="2355726"/>
            <a:ext cx="77628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трелка вниз 16"/>
          <p:cNvSpPr/>
          <p:nvPr/>
        </p:nvSpPr>
        <p:spPr>
          <a:xfrm>
            <a:off x="4710095" y="1296271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782103" y="2112310"/>
            <a:ext cx="360040" cy="243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647411" y="1516360"/>
            <a:ext cx="3204509" cy="46166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ИНТЕРЕСЫ ВНЕ </a:t>
            </a:r>
          </a:p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ГРАЖДАНСКОЙ СЛУЖБЫ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11560" y="2174390"/>
            <a:ext cx="4104456" cy="203132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осуществлять деятельность, занимать должность, не совместимые с гражданской службой, а также если она может привести к конфликту интересов;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прежде чем соглашаться на замещение каких бы то ни было должностей обязан согласовать этот вопрос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руководителем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71527"/>
            <a:ext cx="647411" cy="224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847171" y="2187135"/>
            <a:ext cx="4104456" cy="138499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в своем поведении не должен допускать возникновения или создания ситуаций или их видимости, которые могут вынудить его оказать услугу или предпочтение другому лицу или организации</a:t>
            </a: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868144" y="1516360"/>
            <a:ext cx="3083482" cy="46166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УЯЗВИМОСТЬ ГРАЖДАНСКОГО СЛУЖАЩЕГО РОСОБРНАДЗОРА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548135" y="1295184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7885113" y="1304067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1548135" y="1981341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7885113" y="2006308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107950"/>
            <a:ext cx="763270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1" u="sng" dirty="0" smtClean="0">
                <a:solidFill>
                  <a:srgbClr val="2E3192"/>
                </a:solidFill>
                <a:latin typeface="Cambria" pitchFamily="18" charset="0"/>
              </a:rPr>
              <a:t>КОНФЛИКТ ИНТЕРЕСОВ </a:t>
            </a:r>
            <a:endParaRPr lang="ru-RU" sz="3200" b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4047" name="TextBox 1"/>
          <p:cNvSpPr txBox="1">
            <a:spLocks noChangeArrowheads="1"/>
          </p:cNvSpPr>
          <p:nvPr/>
        </p:nvSpPr>
        <p:spPr bwMode="auto">
          <a:xfrm>
            <a:off x="684213" y="1516360"/>
            <a:ext cx="3023691" cy="46166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ЗЛОУПОТРЕБЛЕНИЕ СЛУЖЕБНЫМ ПОЛОЖЕНИЕМ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84213" y="2155423"/>
            <a:ext cx="4104456" cy="2677656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предлагать никаких услуг, оказания предпочтения или иных выгод, каким-либо образом связанных с его должностным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положением;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не должен пытаться влиять в своих интересах на какое бы то ни было лицо или организацию, в том числе и на других гражданских служащих, пользуясь своим служебным положением или предлагая им ненадлежащую выгоду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63091"/>
            <a:ext cx="647411" cy="2885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860032" y="2163091"/>
            <a:ext cx="4104456" cy="2677656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должен принимать меры, чтобы управление вверенным ему имуществом, подчиненными службами и финансовыми средствами было компетентно, экономно и эффективно, учитывая, что неприятие указанных мер может быть оценено как конфликт интересов;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гражданский служащий Рособрнадзора обязан не допускать использование указанных средств и имущества во </a:t>
            </a: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внеслужебных </a:t>
            </a: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целях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724128" y="1516360"/>
            <a:ext cx="3240359" cy="461665"/>
          </a:xfrm>
          <a:prstGeom prst="rect">
            <a:avLst/>
          </a:prstGeom>
          <a:solidFill>
            <a:schemeClr val="accent3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ИСПОЛЬЗОВАНИЕ СЛУЖЕБНОГО ПОЛОЖЕНИЯ И ИМУЩЕСТВА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1487773" y="872088"/>
            <a:ext cx="746385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РЕКОМЕНДАЦИИ ПО ПРАВИЛАМ ПОВЕДЕНИЯ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548135" y="1295184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8359099" y="1297314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2736441" y="1975996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6228184" y="1975461"/>
            <a:ext cx="360040" cy="19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11670</TotalTime>
  <Words>1196</Words>
  <Application>Microsoft Office PowerPoint</Application>
  <PresentationFormat>Экран (16:9)</PresentationFormat>
  <Paragraphs>89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danilov@halfbudget.com</dc:creator>
  <cp:lastModifiedBy>HP</cp:lastModifiedBy>
  <cp:revision>759</cp:revision>
  <cp:lastPrinted>2014-11-12T13:19:05Z</cp:lastPrinted>
  <dcterms:created xsi:type="dcterms:W3CDTF">2013-10-28T02:04:26Z</dcterms:created>
  <dcterms:modified xsi:type="dcterms:W3CDTF">2015-07-08T10:23:37Z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fc33d8bf-fcc2-4c62-975b-fa0018f44cac</vt:lpwstr>
  </property>
  <property fmtid="{D5CDD505-2E9C-101B-9397-08002B2CF9AE}" pid="3" name="ContentTypeId">
    <vt:lpwstr>0x010100F8A57D39EA87654A826E1AE073001366</vt:lpwstr>
  </property>
  <property fmtid="{D5CDD505-2E9C-101B-9397-08002B2CF9AE}" pid="4" name="CommDirection">
    <vt:lpwstr/>
  </property>
  <property fmtid="{D5CDD505-2E9C-101B-9397-08002B2CF9AE}" pid="5" name="Area">
    <vt:lpwstr/>
  </property>
  <property fmtid="{D5CDD505-2E9C-101B-9397-08002B2CF9AE}" pid="6" name="Department">
    <vt:lpwstr>29;#ДМП|3e3ca49e-6427-40d8-bc11-0597c9532f93</vt:lpwstr>
  </property>
  <property fmtid="{D5CDD505-2E9C-101B-9397-08002B2CF9AE}" pid="7" name="Project">
    <vt:lpwstr>Рособрнадзор</vt:lpwstr>
  </property>
  <property fmtid="{D5CDD505-2E9C-101B-9397-08002B2CF9AE}" pid="8" name="Project_Value">
    <vt:lpwstr>80bbf775-14f1-11e1-8ae5-003048d4ff32</vt:lpwstr>
  </property>
  <property fmtid="{D5CDD505-2E9C-101B-9397-08002B2CF9AE}" pid="9" name="Program">
    <vt:lpwstr/>
  </property>
  <property fmtid="{D5CDD505-2E9C-101B-9397-08002B2CF9AE}" pid="10" name="Program_Value">
    <vt:lpwstr/>
  </property>
  <property fmtid="{D5CDD505-2E9C-101B-9397-08002B2CF9AE}" pid="11" name="DocTypeChoose">
    <vt:lpwstr>Презентация</vt:lpwstr>
  </property>
  <property fmtid="{D5CDD505-2E9C-101B-9397-08002B2CF9AE}" pid="12" name="_dlc_DocId">
    <vt:lpwstr>C7SY476UVPAM-52-228396</vt:lpwstr>
  </property>
  <property fmtid="{D5CDD505-2E9C-101B-9397-08002B2CF9AE}" pid="13" name="_dlc_DocIdUrl">
    <vt:lpwstr>http://mp27/Docs/_layouts/DocIdRedir.aspx?ID=C7SY476UVPAM-52-228396, C7SY476UVPAM-52-228396</vt:lpwstr>
  </property>
  <property fmtid="{D5CDD505-2E9C-101B-9397-08002B2CF9AE}" pid="14" name="l6ea12c2109f40bda277d1a9858ecc92">
    <vt:lpwstr/>
  </property>
  <property fmtid="{D5CDD505-2E9C-101B-9397-08002B2CF9AE}" pid="15" name="IconOverlay">
    <vt:lpwstr/>
  </property>
  <property fmtid="{D5CDD505-2E9C-101B-9397-08002B2CF9AE}" pid="16" name="DocType">
    <vt:lpwstr/>
  </property>
  <property fmtid="{D5CDD505-2E9C-101B-9397-08002B2CF9AE}" pid="17" name="a39f889c817340af9831b8d13b13a208">
    <vt:lpwstr/>
  </property>
  <property fmtid="{D5CDD505-2E9C-101B-9397-08002B2CF9AE}" pid="18" name="Uniq">
    <vt:lpwstr/>
  </property>
  <property fmtid="{D5CDD505-2E9C-101B-9397-08002B2CF9AE}" pid="19" name="TaxCatchAll">
    <vt:lpwstr>29;#</vt:lpwstr>
  </property>
  <property fmtid="{D5CDD505-2E9C-101B-9397-08002B2CF9AE}" pid="20" name="g943717a092c4fc1b62636c74327ccfa">
    <vt:lpwstr>ДМП3e3ca49e-6427-40d8-bc11-0597c9532f93</vt:lpwstr>
  </property>
</Properties>
</file>